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embeddedFontLst>
    <p:embeddedFont>
      <p:font typeface="Century Gothic" panose="020B0502020202020204" pitchFamily="34" charset="0"/>
      <p:regular r:id="rId16"/>
      <p:bold r:id="rId17"/>
      <p:italic r:id="rId18"/>
      <p:boldItalic r:id="rId19"/>
    </p:embeddedFont>
    <p:embeddedFont>
      <p:font typeface="Garamond" panose="02020404030301010803" pitchFamily="18" charset="0"/>
      <p:regular r:id="rId20"/>
    </p:embeddedFont>
    <p:embeddedFont>
      <p:font typeface="Robo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jZVmgOVmNXbcbk2kSCuONgb6K/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customschemas.google.com/relationships/presentationmetadata" Target="meta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jimmy: intro</a:t>
            </a:r>
            <a:endParaRPr/>
          </a:p>
        </p:txBody>
      </p:sp>
      <p:sp>
        <p:nvSpPr>
          <p:cNvPr id="102" name="Google Shape;1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shahil</a:t>
            </a:r>
            <a:endParaRPr/>
          </a:p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DISCUSSION</a:t>
            </a:r>
            <a:br>
              <a:rPr lang="en-US" sz="12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2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DISCUSS YOUR FINDINGS. DID YOU FIND WHAT YOU EXPECTED TO FIND? IF NOT, WHY NOT? WHAT INFERENCES OR GENERAL CONCLUSIONS CAN YOU DRAW FROM YOUR ANALYSIS?</a:t>
            </a:r>
            <a:endParaRPr sz="12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entury Gothic"/>
              <a:buNone/>
            </a:pPr>
            <a:endParaRPr sz="12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There are several criteria that impact placement decisions for a new brewery, including population size, the emerging economy, the emerging population (current and anticipated demographics), zoning, the retail environment, etc.   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A strict review of population size suggests that density alone is not a determining factor.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we found that there is most likely to be a brewery 5 miles with a mean of around 3 miles from a college campus correlation vs causation there tends to be more college campuses in booming areas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shahil &amp; audrey</a:t>
            </a:r>
            <a:endParaRPr/>
          </a:p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sz="12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CONCLUSION</a:t>
            </a:r>
            <a:br>
              <a:rPr lang="en-US" sz="12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2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DISCUSS ANY DIFFICULTIES THAT AROSE, AND HOW YOU DEALT WITH THEM</a:t>
            </a:r>
            <a:br>
              <a:rPr lang="en-US" sz="12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12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DISCUSS ANY ADDITIONAL QUESTIONS THAT CAME UP, BUT WHICH YOU DIDN'T HAVE TIME TO ANSWER: WHAT WOULD YOU RESEARCH NEXT, IF YOU HAD TWO MORE WEEKS?</a:t>
            </a:r>
            <a:endParaRPr sz="12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Additional Questions: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the trend of craft brewery emergence in the last decade?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influence does the presence of other restaurants have on brewery placement?  </a:t>
            </a:r>
            <a:r>
              <a:rPr lang="en-US">
                <a:solidFill>
                  <a:schemeClr val="dk1"/>
                </a:solidFill>
              </a:rPr>
              <a:t>(Would research next)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the median age of the population near breweries?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Does income level of the surrounding population impact placement of brewery placement?  (Would research next)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the distribution of gender and ethnicity of people that go to breweries? (Would research next)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difficulties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google places not returning universities </a:t>
            </a:r>
            <a:endParaRPr/>
          </a:p>
        </p:txBody>
      </p:sp>
      <p:sp>
        <p:nvSpPr>
          <p:cNvPr id="195" name="Google Shape;19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shahil or audrey, whoever’s still talking can ask for questions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whoever wants to answer can answer</a:t>
            </a:r>
            <a:endParaRPr/>
          </a:p>
        </p:txBody>
      </p:sp>
      <p:sp>
        <p:nvSpPr>
          <p:cNvPr id="204" name="Google Shape;20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bcb6da38a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Summary:</a:t>
            </a:r>
            <a:endParaRPr sz="10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discuss types of brewery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Microbreweries &amp; brewpubs = majority (good place to define them too)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Average 3mi from nearest college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*some population conclusion here, probably in areas w/ younger adults (18-30)</a:t>
            </a:r>
            <a:endParaRPr sz="4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"/>
          </a:p>
        </p:txBody>
      </p:sp>
      <p:sp>
        <p:nvSpPr>
          <p:cNvPr id="113" name="Google Shape;113;g8bcb6da38a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jimmy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openbreweryDB 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some brewery lats/lngs missing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included breweries “in planning”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places API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does not exclusively return universities; returned a preschool, photography studio, residence, dance studio, etc.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did not know how many technical colleges are in georgia (88 campuses)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entury Gothic"/>
              <a:buNone/>
            </a:pPr>
            <a:r>
              <a:rPr lang="en-US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DESCRIBE THE EXPLORATION AND CLEANUP PROCESS</a:t>
            </a:r>
            <a:br>
              <a:rPr lang="en-US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DISCUSS INSIGHTS YOU HAD WHILE EXPLORING THE DATA THAT YOU DIDN'T ANTICIPATE</a:t>
            </a:r>
            <a:endParaRPr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entury Gothic"/>
              <a:buNone/>
            </a:pPr>
            <a:br>
              <a:rPr lang="en-US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DISCUSS ANY PROBLEMS THAT AROSE AFTER EXPLORING THE DATA, AND HOW YOU RESOLVED THEM</a:t>
            </a:r>
            <a:br>
              <a:rPr lang="en-US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 AND DISCUSS INTERESTING FIGURES DEVELOPED DURING EXPLORATION, IDEALLY WITH THE HELP OF JUPYTER NOTEBOOK</a:t>
            </a:r>
            <a:endParaRPr/>
          </a:p>
        </p:txBody>
      </p:sp>
      <p:sp>
        <p:nvSpPr>
          <p:cNvPr id="120" name="Google Shape;1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eduardo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Read questions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Open Brewery DB is a free API for public information on breweries, cideries, brewpubs, and bottleshops in the US</a:t>
            </a:r>
            <a:endParaRPr sz="1200">
              <a:solidFill>
                <a:srgbClr val="1E1E1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200"/>
              <a:buFont typeface="Roboto"/>
              <a:buChar char="●"/>
            </a:pPr>
            <a:r>
              <a:rPr lang="en-US" sz="1200" b="1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Microbrewery</a:t>
            </a:r>
            <a:r>
              <a:rPr lang="en-US" sz="120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independently owned, produces small amounts of beer. Often selling products locally.</a:t>
            </a:r>
            <a:endParaRPr sz="1200">
              <a:solidFill>
                <a:srgbClr val="1E1E1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200"/>
              <a:buFont typeface="Roboto"/>
              <a:buChar char="●"/>
            </a:pPr>
            <a:r>
              <a:rPr lang="en-US" sz="1200" b="1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Brewpub</a:t>
            </a:r>
            <a:r>
              <a:rPr lang="en-US" sz="120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: establishment selling beer brewed on the premises and often included a restaurant</a:t>
            </a:r>
            <a:endParaRPr sz="1200">
              <a:solidFill>
                <a:srgbClr val="1E1E1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200"/>
              <a:buFont typeface="Roboto"/>
              <a:buChar char="●"/>
            </a:pPr>
            <a:r>
              <a:rPr lang="en-US" sz="1200" b="1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Planning:</a:t>
            </a:r>
            <a:r>
              <a:rPr lang="en-US" sz="120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It has not yet open. In the planning stages.</a:t>
            </a:r>
            <a:endParaRPr sz="1200">
              <a:solidFill>
                <a:srgbClr val="1E1E1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200"/>
              <a:buFont typeface="Roboto"/>
              <a:buChar char="●"/>
            </a:pPr>
            <a:r>
              <a:rPr lang="en-US" sz="1200" b="1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Regional, Large:</a:t>
            </a:r>
            <a:r>
              <a:rPr lang="en-US" sz="120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15k-6M, 6M+ barrels</a:t>
            </a:r>
            <a:endParaRPr sz="1200">
              <a:solidFill>
                <a:srgbClr val="1E1E1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200"/>
              <a:buFont typeface="Roboto"/>
              <a:buChar char="●"/>
            </a:pPr>
            <a:r>
              <a:rPr lang="en-US" sz="1200" b="1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Contract:</a:t>
            </a:r>
            <a:r>
              <a:rPr lang="en-US" sz="120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Third party brewery produces recipe.</a:t>
            </a:r>
            <a:endParaRPr sz="1200">
              <a:solidFill>
                <a:srgbClr val="1E1E1E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3" name="Google Shape;13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b43853772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eduardo</a:t>
            </a:r>
            <a:endParaRPr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/>
              <a:t>Read questions</a:t>
            </a:r>
            <a:endParaRPr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200"/>
              <a:buFont typeface="Roboto"/>
              <a:buChar char="●"/>
            </a:pPr>
            <a:r>
              <a:rPr lang="en-US" sz="1200">
                <a:solidFill>
                  <a:srgbClr val="1E1E1E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Open Brewery DB is a free API for public information on breweries, cideries, brewpubs, and bottleshops in the US</a:t>
            </a:r>
            <a:endParaRPr/>
          </a:p>
        </p:txBody>
      </p:sp>
      <p:sp>
        <p:nvSpPr>
          <p:cNvPr id="142" name="Google Shape;142;g8b43853772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b109b6a84_2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shahil: analysis 2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g8b109b6a84_2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bcb6da38a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maria: analysis 3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further questions: where is the nearest college to each brewery? &amp; most relevant? (selecting a larger facility like GT instead of something smaller like a technical college)</a:t>
            </a:r>
            <a:endParaRPr sz="1000"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openbreweryDB gave us lats/lngs of most breweries, we used places API to populate remaining lats/lngs if missing</a:t>
            </a:r>
            <a:endParaRPr sz="1000"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used those coordinates in places API, nearby search</a:t>
            </a:r>
            <a:endParaRPr sz="1000"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used “radius” instead of “rankby” d/t relevancy of some results. “type” = “university” does NOT yield only university results; big shortcoming</a:t>
            </a:r>
            <a:endParaRPr sz="1000"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created marker layer w/ college coordinates &amp; info boxes in jupyter gmaps to display colleges in relation w/ breweries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62" name="Google Shape;162;g8bcb6da38a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bcb6da38a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maria: analysis 3</a:t>
            </a:r>
            <a:endParaRPr sz="1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62626"/>
                </a:solidFill>
              </a:rPr>
              <a:t>using the brewery coords &amp; college coords, we used the geopy module to calculate distance in miles b/w each set of coordinates</a:t>
            </a:r>
            <a:endParaRPr sz="1000">
              <a:solidFill>
                <a:srgbClr val="262626"/>
              </a:solidFill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262626"/>
                </a:solidFill>
              </a:rPr>
              <a:t>binned the results &amp; put into a bar graph; the 0-2mile category had the most breweries; the average distance was 3.66miles; shows a right skew</a:t>
            </a:r>
            <a:endParaRPr sz="1000">
              <a:solidFill>
                <a:srgbClr val="26262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70" name="Google Shape;170;g8bcb6da38a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b109b6a84_2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There are several criteria that impact placement decisions for a new brewery, including population size, the emerging economy, the emerging population (current and anticipated demographics), zoning, the retail environment, etc.  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 strict review of population size suggests that density alone is not a determining factor.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For instance, the top eight cities for brewery location do not correspond with the top eight most densely populated areas.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Further research informs that the age groupings of the population as well as the current retail vitality of the area weigh heavily.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Especially for microbreweries which have a retail goal.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</a:rPr>
              <a:t>Unlike larger, production breweries which favor economy of real estate, necessary land mass and interstate access.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9" name="Google Shape;179;g8b109b6a84_2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" name="Google Shape;16;p12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6800"/>
              <a:buFont typeface="Century Gothic"/>
              <a:buNone/>
              <a:defRPr sz="6800" b="0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FEFEFE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ftr" idx="11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EFEFE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ldNum" idx="12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20"/>
          <p:cNvSpPr>
            <a:spLocks noGrp="1"/>
          </p:cNvSpPr>
          <p:nvPr>
            <p:ph type="pic" idx="2"/>
          </p:nvPr>
        </p:nvSpPr>
        <p:spPr>
          <a:xfrm>
            <a:off x="228599" y="237744"/>
            <a:ext cx="7696201" cy="6382512"/>
          </a:xfrm>
          <a:prstGeom prst="rect">
            <a:avLst/>
          </a:prstGeom>
          <a:solidFill>
            <a:srgbClr val="95C77F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Garamond"/>
              <a:buNone/>
              <a:defRPr sz="3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Garamond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Garamond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Garamond"/>
              <a:buNone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dt" idx="10"/>
          </p:nvPr>
        </p:nvSpPr>
        <p:spPr>
          <a:xfrm>
            <a:off x="5662337" y="6035040"/>
            <a:ext cx="2071963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0"/>
          <p:cNvSpPr txBox="1">
            <a:spLocks noGrp="1"/>
          </p:cNvSpPr>
          <p:nvPr>
            <p:ph type="ftr" idx="11"/>
          </p:nvPr>
        </p:nvSpPr>
        <p:spPr>
          <a:xfrm>
            <a:off x="612648" y="6035040"/>
            <a:ext cx="4588002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 b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0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5296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7" name="Google Shape;97;p20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 b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body" idx="1"/>
          </p:nvPr>
        </p:nvSpPr>
        <p:spPr>
          <a:xfrm>
            <a:off x="8477250" y="2386584"/>
            <a:ext cx="3144774" cy="35112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2" name="Google Shape;32;p11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1"/>
          <p:cNvSpPr txBox="1"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sz="6800" b="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1"/>
          <p:cNvSpPr txBox="1"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5" name="Google Shape;35;p11"/>
          <p:cNvSpPr txBox="1">
            <a:spLocks noGrp="1"/>
          </p:cNvSpPr>
          <p:nvPr>
            <p:ph type="ftr" idx="11"/>
          </p:nvPr>
        </p:nvSpPr>
        <p:spPr>
          <a:xfrm>
            <a:off x="1629100" y="5177408"/>
            <a:ext cx="5730295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1"/>
          <p:cNvSpPr txBox="1">
            <a:spLocks noGrp="1"/>
          </p:cNvSpPr>
          <p:nvPr>
            <p:ph type="sldNum" idx="12"/>
          </p:nvPr>
        </p:nvSpPr>
        <p:spPr>
          <a:xfrm>
            <a:off x="8606920" y="5177408"/>
            <a:ext cx="195598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3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marL="914400" lvl="1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0" name="Google Shape;40;p13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13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5" name="Google Shape;45;p14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algn="ctr" rotWithShape="0">
              <a:srgbClr val="000000">
                <a:alpha val="65882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4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  <a:defRPr sz="680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9" name="Google Shape;49;p14"/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50" name="Google Shape;50;p14"/>
            <p:cNvCxnSpPr/>
            <p:nvPr/>
          </p:nvCxnSpPr>
          <p:spPr>
            <a:xfrm>
              <a:off x="525018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1" name="Google Shape;51;p14"/>
            <p:cNvCxnSpPr/>
            <p:nvPr/>
          </p:nvCxnSpPr>
          <p:spPr>
            <a:xfrm>
              <a:off x="6941820" y="1267730"/>
              <a:ext cx="0" cy="612648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52" name="Google Shape;52;p14"/>
            <p:cNvCxnSpPr/>
            <p:nvPr/>
          </p:nvCxnSpPr>
          <p:spPr>
            <a:xfrm>
              <a:off x="5250180" y="1883664"/>
              <a:ext cx="1691640" cy="0"/>
            </a:xfrm>
            <a:prstGeom prst="straightConnector1">
              <a:avLst/>
            </a:prstGeom>
            <a:solidFill>
              <a:srgbClr val="262626"/>
            </a:solidFill>
            <a:ln w="9525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ctr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0C0C0C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dt" idx="10"/>
          </p:nvPr>
        </p:nvSpPr>
        <p:spPr>
          <a:xfrm>
            <a:off x="5318760" y="1344502"/>
            <a:ext cx="1554480" cy="4987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ftr" idx="11"/>
          </p:nvPr>
        </p:nvSpPr>
        <p:spPr>
          <a:xfrm>
            <a:off x="1629157" y="5177408"/>
            <a:ext cx="5660134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ldNum" idx="12"/>
          </p:nvPr>
        </p:nvSpPr>
        <p:spPr>
          <a:xfrm>
            <a:off x="8604504" y="5177408"/>
            <a:ext cx="1958339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5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body" idx="2"/>
          </p:nvPr>
        </p:nvSpPr>
        <p:spPr>
          <a:xfrm>
            <a:off x="6461760" y="2103120"/>
            <a:ext cx="4663440" cy="3749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61" name="Google Shape;61;p15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 i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2"/>
          </p:nvPr>
        </p:nvSpPr>
        <p:spPr>
          <a:xfrm>
            <a:off x="1069848" y="2792472"/>
            <a:ext cx="4663440" cy="316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body" idx="3"/>
          </p:nvPr>
        </p:nvSpPr>
        <p:spPr>
          <a:xfrm>
            <a:off x="6458712" y="2074334"/>
            <a:ext cx="4663440" cy="640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 b="1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body" idx="4"/>
          </p:nvPr>
        </p:nvSpPr>
        <p:spPr>
          <a:xfrm>
            <a:off x="6458712" y="2792471"/>
            <a:ext cx="4663440" cy="3164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9"/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rgbClr val="D8D8D8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9"/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9525" cap="sq" cmpd="sng">
            <a:solidFill>
              <a:srgbClr val="3F3F3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9"/>
          <p:cNvSpPr txBox="1"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Gothic"/>
              <a:buNone/>
              <a:defRPr sz="3200" b="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9"/>
          <p:cNvSpPr txBox="1">
            <a:spLocks noGrp="1"/>
          </p:cNvSpPr>
          <p:nvPr>
            <p:ph type="body" idx="1"/>
          </p:nvPr>
        </p:nvSpPr>
        <p:spPr>
          <a:xfrm>
            <a:off x="685800" y="609600"/>
            <a:ext cx="6858000" cy="53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9250" algn="l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SzPts val="1900"/>
              <a:buChar char="◦"/>
              <a:defRPr sz="1900"/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marL="1371600" lvl="2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marL="1828800" lvl="3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marL="2286000" lvl="4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marL="2743200" lvl="5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marL="3200400" lvl="6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marL="3657600" lvl="7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marL="4114800" lvl="8" indent="-3175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>
            <a:endParaRPr/>
          </a:p>
        </p:txBody>
      </p:sp>
      <p:sp>
        <p:nvSpPr>
          <p:cNvPr id="87" name="Google Shape;87;p19"/>
          <p:cNvSpPr txBox="1">
            <a:spLocks noGrp="1"/>
          </p:cNvSpPr>
          <p:nvPr>
            <p:ph type="body" idx="2"/>
          </p:nvPr>
        </p:nvSpPr>
        <p:spPr>
          <a:xfrm>
            <a:off x="8458200" y="2336800"/>
            <a:ext cx="3161963" cy="360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dt" idx="10"/>
          </p:nvPr>
        </p:nvSpPr>
        <p:spPr>
          <a:xfrm>
            <a:off x="5588000" y="6035040"/>
            <a:ext cx="19558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26262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ftr" idx="11"/>
          </p:nvPr>
        </p:nvSpPr>
        <p:spPr>
          <a:xfrm>
            <a:off x="685801" y="6035040"/>
            <a:ext cx="45847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ldNum" idx="12"/>
          </p:nvPr>
        </p:nvSpPr>
        <p:spPr>
          <a:xfrm>
            <a:off x="10396728" y="6035040"/>
            <a:ext cx="122343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lvl="1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lvl="2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lvl="3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lvl="4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lvl="5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lvl="6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lvl="7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lvl="8" indent="0" algn="r">
              <a:spcBef>
                <a:spcPts val="0"/>
              </a:spcBef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5" Type="http://schemas.openxmlformats.org/officeDocument/2006/relationships/slideLayout" Target="../slideLayouts/slideLayout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" name="Google Shape;7;p10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dk1">
              <a:alpha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0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FEFEFE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0" name="Google Shape;10;p10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385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500"/>
              <a:buFont typeface="Garamond"/>
              <a:buChar char="◦"/>
              <a:defRPr sz="15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300"/>
              <a:buFont typeface="Garamond"/>
              <a:buChar char="◦"/>
              <a:defRPr sz="13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" name="Google Shape;23;p9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rgbClr val="BFBFBF">
              <a:alpha val="600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9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9525" cap="sq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9"/>
          <p:cNvSpPr txBox="1"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  <a:defRPr sz="4000" b="0" i="0" u="none" strike="noStrike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9"/>
          <p:cNvSpPr txBox="1"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3850" algn="l" rtl="0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500"/>
              <a:buFont typeface="Garamond"/>
              <a:buChar char="◦"/>
              <a:defRPr sz="15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1115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300"/>
              <a:buFont typeface="Garamond"/>
              <a:buChar char="◦"/>
              <a:defRPr sz="13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200"/>
              <a:buFont typeface="Garamond"/>
              <a:buChar char="◦"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7" name="Google Shape;27;p9"/>
          <p:cNvSpPr txBox="1">
            <a:spLocks noGrp="1"/>
          </p:cNvSpPr>
          <p:nvPr>
            <p:ph type="dt" idx="10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8" name="Google Shape;28;p9"/>
          <p:cNvSpPr txBox="1">
            <a:spLocks noGrp="1"/>
          </p:cNvSpPr>
          <p:nvPr>
            <p:ph type="ftr" idx="11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sldNum" idx="12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u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u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u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u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u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u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u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u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u="non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dnph.upi.com/svc/sv/upi/8241514915482/2018/1/e29c09a8a452d1345a0946836117b6e9/Calvin-Johnson-isnt-coming-back-to-the-NFL-and-doesnt-miss-football.jp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hyperlink" Target="https://miro.medium.com/max/1200/1*zT_8ermTc8YwTFnEWLiyIA.jpe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1"/>
          <p:cNvPicPr preferRelativeResize="0"/>
          <p:nvPr/>
        </p:nvPicPr>
        <p:blipFill rotWithShape="1">
          <a:blip r:embed="rId3">
            <a:alphaModFix/>
          </a:blip>
          <a:srcRect r="4397" b="18153"/>
          <a:stretch/>
        </p:blipFill>
        <p:spPr>
          <a:xfrm>
            <a:off x="0" y="0"/>
            <a:ext cx="12192000" cy="6936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"/>
          <p:cNvSpPr/>
          <p:nvPr/>
        </p:nvSpPr>
        <p:spPr>
          <a:xfrm>
            <a:off x="889517" y="1808557"/>
            <a:ext cx="5452500" cy="324090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1055460" y="1975129"/>
            <a:ext cx="5120700" cy="2907900"/>
          </a:xfrm>
          <a:prstGeom prst="rect">
            <a:avLst/>
          </a:prstGeom>
          <a:noFill/>
          <a:ln w="9525" cap="sq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"/>
          <p:cNvSpPr txBox="1">
            <a:spLocks noGrp="1"/>
          </p:cNvSpPr>
          <p:nvPr>
            <p:ph type="ctrTitle"/>
          </p:nvPr>
        </p:nvSpPr>
        <p:spPr>
          <a:xfrm>
            <a:off x="1228243" y="1975133"/>
            <a:ext cx="4775100" cy="16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Gothic"/>
              <a:buNone/>
            </a:pPr>
            <a:r>
              <a:rPr lang="en-US" sz="4400">
                <a:solidFill>
                  <a:schemeClr val="lt1"/>
                </a:solidFill>
              </a:rPr>
              <a:t>GEORGIA BREWERIES</a:t>
            </a:r>
            <a:endParaRPr/>
          </a:p>
        </p:txBody>
      </p:sp>
      <p:sp>
        <p:nvSpPr>
          <p:cNvPr id="108" name="Google Shape;108;p1"/>
          <p:cNvSpPr txBox="1">
            <a:spLocks noGrp="1"/>
          </p:cNvSpPr>
          <p:nvPr>
            <p:ph type="subTitle" idx="1"/>
          </p:nvPr>
        </p:nvSpPr>
        <p:spPr>
          <a:xfrm>
            <a:off x="1228243" y="3512513"/>
            <a:ext cx="4775100" cy="5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sz="2000" b="1">
                <a:solidFill>
                  <a:schemeClr val="lt1"/>
                </a:solidFill>
              </a:rPr>
              <a:t>Team Megadatatron</a:t>
            </a:r>
            <a:endParaRPr sz="2000" b="1">
              <a:solidFill>
                <a:schemeClr val="lt1"/>
              </a:solidFill>
            </a:endParaRPr>
          </a:p>
        </p:txBody>
      </p:sp>
      <p:sp>
        <p:nvSpPr>
          <p:cNvPr id="109" name="Google Shape;109;p1"/>
          <p:cNvSpPr txBox="1"/>
          <p:nvPr/>
        </p:nvSpPr>
        <p:spPr>
          <a:xfrm>
            <a:off x="1190750" y="4106525"/>
            <a:ext cx="4850100" cy="7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i="0" u="none" strike="noStrike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Eduardo Alfaro,</a:t>
            </a:r>
            <a:r>
              <a:rPr lang="en-US" sz="1300">
                <a:solidFill>
                  <a:srgbClr val="FFFFFF"/>
                </a:solidFill>
              </a:rPr>
              <a:t> </a:t>
            </a:r>
            <a:r>
              <a:rPr lang="en-US" sz="17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Maria Dong, Shahil Jani,</a:t>
            </a:r>
            <a:endParaRPr sz="1300">
              <a:solidFill>
                <a:srgbClr val="FFFFFF"/>
              </a:solidFill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Audrey Lawrence,</a:t>
            </a:r>
            <a:r>
              <a:rPr lang="en-US" sz="1300">
                <a:solidFill>
                  <a:srgbClr val="FFFFFF"/>
                </a:solidFill>
              </a:rPr>
              <a:t> </a:t>
            </a:r>
            <a:r>
              <a:rPr lang="en-US" sz="17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Jimmy Lee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10" name="Google Shape;110;p1"/>
          <p:cNvSpPr txBox="1"/>
          <p:nvPr/>
        </p:nvSpPr>
        <p:spPr>
          <a:xfrm>
            <a:off x="9216600" y="6394200"/>
            <a:ext cx="2975400" cy="4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uFill>
                  <a:noFill/>
                </a:uFill>
                <a:hlinkClick r:id="rId4"/>
              </a:rPr>
              <a:t>https://cdnph.upi.com/svc/sv/upi/8241514915482/2018/1/e29c09a8a452d1345a0946836117b6e9/Calvin-Johnson-isnt-coming-back-to-the-NFL-and-doesnt-miss-football.jpg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6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6"/>
          <p:cNvSpPr txBox="1"/>
          <p:nvPr/>
        </p:nvSpPr>
        <p:spPr>
          <a:xfrm>
            <a:off x="509525" y="564625"/>
            <a:ext cx="7932000" cy="9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1" name="Google Shape;191;p6"/>
          <p:cNvSpPr txBox="1"/>
          <p:nvPr/>
        </p:nvSpPr>
        <p:spPr>
          <a:xfrm>
            <a:off x="227075" y="1094725"/>
            <a:ext cx="9233700" cy="36150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Char char="●"/>
            </a:pPr>
            <a:r>
              <a:rPr lang="en-US" sz="2800">
                <a:latin typeface="Century Gothic"/>
                <a:ea typeface="Century Gothic"/>
                <a:cs typeface="Century Gothic"/>
                <a:sym typeface="Century Gothic"/>
              </a:rPr>
              <a:t>popularity of microbreweries/brewpubs</a:t>
            </a: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4064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Char char="●"/>
            </a:pPr>
            <a:r>
              <a:rPr lang="en-US" sz="2800">
                <a:latin typeface="Century Gothic"/>
                <a:ea typeface="Century Gothic"/>
                <a:cs typeface="Century Gothic"/>
                <a:sym typeface="Century Gothic"/>
              </a:rPr>
              <a:t>density of microbreweries/brewpubs</a:t>
            </a: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4064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Char char="●"/>
            </a:pPr>
            <a:r>
              <a:rPr lang="en-US" sz="2800">
                <a:latin typeface="Century Gothic"/>
                <a:ea typeface="Century Gothic"/>
                <a:cs typeface="Century Gothic"/>
                <a:sym typeface="Century Gothic"/>
              </a:rPr>
              <a:t>relationship between college location and brewery location</a:t>
            </a: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4064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SzPts val="2800"/>
              <a:buFont typeface="Century Gothic"/>
              <a:buChar char="●"/>
            </a:pPr>
            <a:r>
              <a:rPr lang="en-US" sz="2800">
                <a:latin typeface="Century Gothic"/>
                <a:ea typeface="Century Gothic"/>
                <a:cs typeface="Century Gothic"/>
                <a:sym typeface="Century Gothic"/>
              </a:rPr>
              <a:t>relationship between population size and brewery location</a:t>
            </a: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2" name="Google Shape;192;p6"/>
          <p:cNvSpPr txBox="1"/>
          <p:nvPr/>
        </p:nvSpPr>
        <p:spPr>
          <a:xfrm>
            <a:off x="199000" y="258450"/>
            <a:ext cx="4414200" cy="581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General Conclusions</a:t>
            </a:r>
            <a:endParaRPr sz="3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7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"/>
            <a:ext cx="12191982" cy="6857991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7"/>
          <p:cNvSpPr txBox="1">
            <a:spLocks noGrp="1"/>
          </p:cNvSpPr>
          <p:nvPr>
            <p:ph type="ctrTitle"/>
          </p:nvPr>
        </p:nvSpPr>
        <p:spPr>
          <a:xfrm>
            <a:off x="6550275" y="1804050"/>
            <a:ext cx="5294400" cy="32499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457200" lvl="0" indent="-4064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Accuracy of Google places API</a:t>
            </a:r>
            <a:endParaRPr sz="2800"/>
          </a:p>
          <a:p>
            <a:pPr marL="45720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  <a:p>
            <a:pPr marL="457200" lvl="0" indent="-4064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Malleability of Census Data</a:t>
            </a:r>
            <a:endParaRPr sz="2800"/>
          </a:p>
          <a:p>
            <a:pPr marL="45720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  <a:p>
            <a:pPr marL="457200" lvl="0" indent="-4064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Size of Data Set</a:t>
            </a:r>
            <a:endParaRPr sz="2800"/>
          </a:p>
          <a:p>
            <a:pPr marL="45720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  <a:p>
            <a:pPr marL="45720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</p:txBody>
      </p:sp>
      <p:sp>
        <p:nvSpPr>
          <p:cNvPr id="199" name="Google Shape;199;p7"/>
          <p:cNvSpPr txBox="1">
            <a:spLocks noGrp="1"/>
          </p:cNvSpPr>
          <p:nvPr>
            <p:ph type="ctrTitle"/>
          </p:nvPr>
        </p:nvSpPr>
        <p:spPr>
          <a:xfrm>
            <a:off x="455025" y="1804050"/>
            <a:ext cx="5292300" cy="32499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4064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Socio-economic influencers</a:t>
            </a:r>
            <a:endParaRPr sz="2800"/>
          </a:p>
          <a:p>
            <a:pPr marL="45720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Impact of retail environment </a:t>
            </a:r>
            <a:endParaRPr sz="2800"/>
          </a:p>
          <a:p>
            <a:pPr marL="45720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  <a:p>
            <a:pPr marL="457200" lvl="0" indent="-4064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SzPts val="2800"/>
              <a:buChar char="●"/>
            </a:pPr>
            <a:r>
              <a:rPr lang="en-US" sz="2800"/>
              <a:t>Trend of craft brewery emergence</a:t>
            </a:r>
            <a:endParaRPr sz="2800"/>
          </a:p>
        </p:txBody>
      </p:sp>
      <p:sp>
        <p:nvSpPr>
          <p:cNvPr id="200" name="Google Shape;200;p7"/>
          <p:cNvSpPr txBox="1"/>
          <p:nvPr/>
        </p:nvSpPr>
        <p:spPr>
          <a:xfrm>
            <a:off x="622425" y="509525"/>
            <a:ext cx="4957500" cy="9255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latin typeface="Century Gothic"/>
                <a:ea typeface="Century Gothic"/>
                <a:cs typeface="Century Gothic"/>
                <a:sym typeface="Century Gothic"/>
              </a:rPr>
              <a:t>Additional Questions</a:t>
            </a:r>
            <a:endParaRPr sz="31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1" name="Google Shape;201;p7"/>
          <p:cNvSpPr txBox="1"/>
          <p:nvPr/>
        </p:nvSpPr>
        <p:spPr>
          <a:xfrm>
            <a:off x="6718725" y="509525"/>
            <a:ext cx="4957500" cy="9255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 b="1">
                <a:latin typeface="Century Gothic"/>
                <a:ea typeface="Century Gothic"/>
                <a:cs typeface="Century Gothic"/>
                <a:sym typeface="Century Gothic"/>
              </a:rPr>
              <a:t>Difficulties Faced</a:t>
            </a:r>
            <a:endParaRPr sz="3100" b="1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8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8"/>
          <p:cNvSpPr txBox="1">
            <a:spLocks noGrp="1"/>
          </p:cNvSpPr>
          <p:nvPr>
            <p:ph type="ctrTitle"/>
          </p:nvPr>
        </p:nvSpPr>
        <p:spPr>
          <a:xfrm>
            <a:off x="470517" y="508247"/>
            <a:ext cx="11338263" cy="5841506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800"/>
              <a:buFont typeface="Century Gothic"/>
              <a:buNone/>
            </a:pPr>
            <a:r>
              <a:rPr lang="en-US" b="1"/>
              <a:t>QUESTIONS</a:t>
            </a:r>
            <a:br>
              <a:rPr lang="en-US"/>
            </a:br>
            <a:br>
              <a:rPr lang="en-US"/>
            </a:br>
            <a:r>
              <a:rPr lang="en-US" sz="4000"/>
              <a:t>OPEN-FLOOR Q&amp;A WITH THE AUDIENCE</a:t>
            </a:r>
            <a:br>
              <a:rPr lang="en-US"/>
            </a:b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g8bcb6da38a_1_30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"/>
            <a:ext cx="12191982" cy="685799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g8bcb6da38a_1_30"/>
          <p:cNvSpPr txBox="1">
            <a:spLocks noGrp="1"/>
          </p:cNvSpPr>
          <p:nvPr>
            <p:ph type="ctrTitle"/>
          </p:nvPr>
        </p:nvSpPr>
        <p:spPr>
          <a:xfrm>
            <a:off x="316663" y="234650"/>
            <a:ext cx="11558700" cy="9627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Gothic"/>
              <a:buNone/>
            </a:pPr>
            <a:r>
              <a:rPr lang="en-US" sz="4400" b="1">
                <a:solidFill>
                  <a:schemeClr val="dk1"/>
                </a:solidFill>
              </a:rPr>
              <a:t>MOTIVATIONS &amp; SUMMARY</a:t>
            </a:r>
            <a:endParaRPr sz="3200" b="1"/>
          </a:p>
        </p:txBody>
      </p:sp>
      <p:sp>
        <p:nvSpPr>
          <p:cNvPr id="117" name="Google Shape;117;g8bcb6da38a_1_30"/>
          <p:cNvSpPr txBox="1"/>
          <p:nvPr/>
        </p:nvSpPr>
        <p:spPr>
          <a:xfrm>
            <a:off x="316650" y="1445750"/>
            <a:ext cx="11558700" cy="5044800"/>
          </a:xfrm>
          <a:prstGeom prst="rect">
            <a:avLst/>
          </a:prstGeom>
          <a:solidFill>
            <a:srgbClr val="CFE2F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Background:</a:t>
            </a:r>
            <a:endParaRPr sz="20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 ice cold beer is a majestic and wonderful thing. There’s only 4 ingredients. Can you name them? 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Core Hypothesis:</a:t>
            </a:r>
            <a:endParaRPr sz="20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 believe that small production breweries in Georgia tend to be located near areas with more young adults (ages 18 - 30), a key target demographic for this type of business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Questions:</a:t>
            </a:r>
            <a:endParaRPr sz="2000"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Which type of brewery is the most popular?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How are breweries dispersed in Georgia?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Is there a relationship between brewery location and college campuses?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5560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entury Gothic"/>
              <a:buChar char="●"/>
            </a:pPr>
            <a:r>
              <a:rPr lang="en-US" sz="2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What’s the relationship between brewery location and population demographics?</a:t>
            </a: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4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4"/>
          <p:cNvSpPr txBox="1">
            <a:spLocks noGrp="1"/>
          </p:cNvSpPr>
          <p:nvPr>
            <p:ph type="ctrTitle"/>
          </p:nvPr>
        </p:nvSpPr>
        <p:spPr>
          <a:xfrm>
            <a:off x="316663" y="234650"/>
            <a:ext cx="11558700" cy="962700"/>
          </a:xfrm>
          <a:prstGeom prst="rect">
            <a:avLst/>
          </a:prstGeom>
          <a:solidFill>
            <a:srgbClr val="E6B8A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200"/>
              <a:buFont typeface="Century Gothic"/>
              <a:buNone/>
            </a:pPr>
            <a:r>
              <a:rPr lang="en-US" sz="4400" b="1"/>
              <a:t>DATA CLEANUP &amp; EXPLORATION</a:t>
            </a:r>
            <a:endParaRPr sz="4400" b="1"/>
          </a:p>
        </p:txBody>
      </p:sp>
      <p:sp>
        <p:nvSpPr>
          <p:cNvPr id="124" name="Google Shape;124;p4"/>
          <p:cNvSpPr txBox="1"/>
          <p:nvPr/>
        </p:nvSpPr>
        <p:spPr>
          <a:xfrm>
            <a:off x="316650" y="1445750"/>
            <a:ext cx="5785200" cy="5044800"/>
          </a:xfrm>
          <a:prstGeom prst="rect">
            <a:avLst/>
          </a:prstGeom>
          <a:solidFill>
            <a:srgbClr val="E6B8A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Font typeface="Century Gothic"/>
              <a:buChar char="●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OpenBreweryDB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1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○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Missing information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1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○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Breweries “in planning”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●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Places API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1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○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Definition of “university” type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81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●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Census.gov API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5" name="Google Shape;125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35575" y="1445750"/>
            <a:ext cx="4572000" cy="2400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6" name="Google Shape;126;p4"/>
          <p:cNvSpPr txBox="1"/>
          <p:nvPr/>
        </p:nvSpPr>
        <p:spPr>
          <a:xfrm>
            <a:off x="6435575" y="3615000"/>
            <a:ext cx="4572000" cy="2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https://github.com/openbrewerydb/openbrewerydb/blob/master/OpenBreweryDBLogo.png</a:t>
            </a:r>
            <a:endParaRPr sz="800"/>
          </a:p>
        </p:txBody>
      </p:sp>
      <p:pic>
        <p:nvPicPr>
          <p:cNvPr id="127" name="Google Shape;127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35575" y="4094438"/>
            <a:ext cx="2143125" cy="214312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28" name="Google Shape;128;p4"/>
          <p:cNvSpPr txBox="1"/>
          <p:nvPr/>
        </p:nvSpPr>
        <p:spPr>
          <a:xfrm>
            <a:off x="6435538" y="5870075"/>
            <a:ext cx="2143200" cy="3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/>
              <a:t>https://developers.google.com/maps/documentation/javascript/places</a:t>
            </a:r>
            <a:endParaRPr sz="800"/>
          </a:p>
        </p:txBody>
      </p:sp>
      <p:pic>
        <p:nvPicPr>
          <p:cNvPr id="129" name="Google Shape;129;p4"/>
          <p:cNvPicPr preferRelativeResize="0"/>
          <p:nvPr/>
        </p:nvPicPr>
        <p:blipFill rotWithShape="1">
          <a:blip r:embed="rId6">
            <a:alphaModFix/>
          </a:blip>
          <a:srcRect l="16780" r="18977"/>
          <a:stretch/>
        </p:blipFill>
        <p:spPr>
          <a:xfrm>
            <a:off x="8912450" y="4094450"/>
            <a:ext cx="2626734" cy="2143126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0" name="Google Shape;130;p4"/>
          <p:cNvSpPr txBox="1"/>
          <p:nvPr/>
        </p:nvSpPr>
        <p:spPr>
          <a:xfrm>
            <a:off x="8912450" y="5870075"/>
            <a:ext cx="2626800" cy="4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FFFF"/>
                </a:solidFill>
                <a:uFill>
                  <a:noFill/>
                </a:uFill>
                <a:hlinkClick r:id="rId7"/>
              </a:rPr>
              <a:t>https://miro.medium.com/max/1200/1*zT_8ermTc8YwTFnEWLiyIA.jpeg</a:t>
            </a:r>
            <a:endParaRPr sz="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3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888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3"/>
          <p:cNvSpPr txBox="1">
            <a:spLocks noGrp="1"/>
          </p:cNvSpPr>
          <p:nvPr>
            <p:ph type="ctrTitle"/>
          </p:nvPr>
        </p:nvSpPr>
        <p:spPr>
          <a:xfrm>
            <a:off x="6051175" y="914400"/>
            <a:ext cx="5889300" cy="46527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endParaRPr/>
          </a:p>
        </p:txBody>
      </p:sp>
      <p:sp>
        <p:nvSpPr>
          <p:cNvPr id="137" name="Google Shape;137;p3"/>
          <p:cNvSpPr txBox="1"/>
          <p:nvPr/>
        </p:nvSpPr>
        <p:spPr>
          <a:xfrm>
            <a:off x="304475" y="1775025"/>
            <a:ext cx="5222400" cy="44790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sz="27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Governing Questions</a:t>
            </a:r>
            <a:endParaRPr sz="2700" b="1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40005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700"/>
              <a:buFont typeface="Century Gothic"/>
              <a:buChar char="●"/>
            </a:pPr>
            <a:r>
              <a:rPr lang="en-US" sz="27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are the different types of breweries?</a:t>
            </a:r>
            <a:endParaRPr sz="27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40005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700"/>
              <a:buFont typeface="Century Gothic"/>
              <a:buChar char="●"/>
            </a:pPr>
            <a:r>
              <a:rPr lang="en-US" sz="27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Which ones are available in Georgia?</a:t>
            </a:r>
            <a:endParaRPr sz="27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40005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700"/>
              <a:buFont typeface="Century Gothic"/>
              <a:buChar char="●"/>
            </a:pPr>
            <a:r>
              <a:rPr lang="en-US" sz="27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How many of each type are available per city?</a:t>
            </a:r>
            <a:endParaRPr sz="27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endParaRPr sz="27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sz="27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API</a:t>
            </a:r>
            <a:endParaRPr sz="2700" b="1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40005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700"/>
              <a:buFont typeface="Century Gothic"/>
              <a:buChar char="●"/>
            </a:pPr>
            <a:r>
              <a:rPr lang="en-US" sz="27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Open Brewery DB</a:t>
            </a:r>
            <a:endParaRPr sz="27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1" indent="-40005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2700"/>
              <a:buFont typeface="Century Gothic"/>
              <a:buChar char="○"/>
            </a:pPr>
            <a:r>
              <a:rPr lang="en-US" sz="27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Filer data to show Georgia</a:t>
            </a:r>
            <a:endParaRPr sz="5000" b="0" i="0" cap="none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8" name="Google Shape;138;p3"/>
          <p:cNvSpPr txBox="1"/>
          <p:nvPr/>
        </p:nvSpPr>
        <p:spPr>
          <a:xfrm>
            <a:off x="304475" y="336175"/>
            <a:ext cx="5222400" cy="9279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 1: Types of Breweries</a:t>
            </a:r>
            <a:endParaRPr sz="5000" b="0" i="0" cap="none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9" name="Google Shape;13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93788" y="1134050"/>
            <a:ext cx="5604075" cy="4237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g8b43853772_1_3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888"/>
            <a:ext cx="12191982" cy="685799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8b43853772_1_3"/>
          <p:cNvSpPr txBox="1">
            <a:spLocks noGrp="1"/>
          </p:cNvSpPr>
          <p:nvPr>
            <p:ph type="ctrTitle"/>
          </p:nvPr>
        </p:nvSpPr>
        <p:spPr>
          <a:xfrm>
            <a:off x="6051175" y="914400"/>
            <a:ext cx="5889300" cy="46527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endParaRPr/>
          </a:p>
        </p:txBody>
      </p:sp>
      <p:sp>
        <p:nvSpPr>
          <p:cNvPr id="146" name="Google Shape;146;g8b43853772_1_3"/>
          <p:cNvSpPr txBox="1"/>
          <p:nvPr/>
        </p:nvSpPr>
        <p:spPr>
          <a:xfrm>
            <a:off x="304475" y="1775025"/>
            <a:ext cx="5565900" cy="47736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914400" marR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b="0" i="0" cap="none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7" name="Google Shape;147;g8b43853772_1_3"/>
          <p:cNvSpPr txBox="1"/>
          <p:nvPr/>
        </p:nvSpPr>
        <p:spPr>
          <a:xfrm>
            <a:off x="304475" y="336175"/>
            <a:ext cx="5222400" cy="9279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7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 1: Types of Breweries</a:t>
            </a:r>
            <a:endParaRPr sz="5000" b="0" i="0" cap="none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8" name="Google Shape;148;g8b43853772_1_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800" y="1983413"/>
            <a:ext cx="5342150" cy="435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8b43853772_1_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7850" y="1095363"/>
            <a:ext cx="5695950" cy="429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g8b109b6a84_2_22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888"/>
            <a:ext cx="12191982" cy="68579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8b109b6a84_2_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49775" y="618925"/>
            <a:ext cx="4986003" cy="5939475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6" name="Google Shape;156;g8b109b6a84_2_22"/>
          <p:cNvSpPr txBox="1"/>
          <p:nvPr/>
        </p:nvSpPr>
        <p:spPr>
          <a:xfrm>
            <a:off x="199000" y="258450"/>
            <a:ext cx="6207300" cy="11868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 #2: Density of Microbreweries/Brewpubs in Georgia</a:t>
            </a:r>
            <a:endParaRPr sz="3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7" name="Google Shape;157;g8b109b6a84_2_22"/>
          <p:cNvSpPr txBox="1"/>
          <p:nvPr/>
        </p:nvSpPr>
        <p:spPr>
          <a:xfrm>
            <a:off x="199000" y="1570000"/>
            <a:ext cx="6207300" cy="34290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Char char="●"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Preliminary analysis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Char char="●"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Google Places + BreweryDB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Char char="●"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Microbreweries/brewpubs around large cities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entury Gothic"/>
              <a:buChar char="●"/>
            </a:pPr>
            <a:r>
              <a:rPr lang="en-US" sz="2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Centered mostly around Atlanta metro area and surrounding suburbs</a:t>
            </a: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8" name="Google Shape;158;g8b109b6a84_2_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999" y="5071013"/>
            <a:ext cx="3367476" cy="173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8b109b6a84_2_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46125" y="5123738"/>
            <a:ext cx="1524000" cy="162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g8bcb6da38a_1_2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888"/>
            <a:ext cx="12191982" cy="685799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g8bcb6da38a_1_2"/>
          <p:cNvSpPr txBox="1"/>
          <p:nvPr/>
        </p:nvSpPr>
        <p:spPr>
          <a:xfrm>
            <a:off x="199000" y="1722375"/>
            <a:ext cx="6207300" cy="49884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Are craft breweries likely to be within</a:t>
            </a:r>
            <a:b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2400" b="1">
                <a:solidFill>
                  <a:srgbClr val="134F5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 miles</a:t>
            </a: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of a college campus?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●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Google Maps: </a:t>
            </a:r>
            <a:r>
              <a:rPr lang="en-US" sz="2400" b="1">
                <a:solidFill>
                  <a:srgbClr val="134F5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Places API</a:t>
            </a:r>
            <a:endParaRPr sz="2400" b="1">
              <a:solidFill>
                <a:srgbClr val="134F5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○"/>
            </a:pPr>
            <a:r>
              <a:rPr lang="en-US" sz="2400">
                <a:solidFill>
                  <a:srgbClr val="99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“type” = “university”</a:t>
            </a:r>
            <a:endParaRPr sz="2400">
              <a:solidFill>
                <a:srgbClr val="9900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○"/>
            </a:pPr>
            <a:r>
              <a:rPr lang="en-US" sz="2400">
                <a:solidFill>
                  <a:srgbClr val="99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“keyword” = “college”</a:t>
            </a:r>
            <a:endParaRPr sz="2400">
              <a:solidFill>
                <a:srgbClr val="9900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○"/>
            </a:pPr>
            <a:r>
              <a:rPr lang="en-US" sz="2400">
                <a:solidFill>
                  <a:srgbClr val="99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“radius”</a:t>
            </a: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vs. </a:t>
            </a:r>
            <a:r>
              <a:rPr lang="en-US" sz="2400">
                <a:solidFill>
                  <a:srgbClr val="990000"/>
                </a:solidFill>
                <a:highlight>
                  <a:schemeClr val="lt1"/>
                </a:highlight>
                <a:latin typeface="Courier New"/>
                <a:ea typeface="Courier New"/>
                <a:cs typeface="Courier New"/>
                <a:sym typeface="Courier New"/>
              </a:rPr>
              <a:t>“rankby”</a:t>
            </a:r>
            <a:endParaRPr sz="2400">
              <a:solidFill>
                <a:srgbClr val="9900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62626"/>
              </a:buClr>
              <a:buSzPts val="2400"/>
              <a:buFont typeface="Century Gothic"/>
              <a:buChar char="●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Qualitative view with </a:t>
            </a:r>
            <a:r>
              <a:rPr lang="en-US" sz="2400" b="1">
                <a:solidFill>
                  <a:srgbClr val="134F5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jupyter gmaps</a:t>
            </a:r>
            <a:endParaRPr sz="2400">
              <a:solidFill>
                <a:srgbClr val="134F5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66" name="Google Shape;166;g8bcb6da38a_1_2"/>
          <p:cNvPicPr preferRelativeResize="0"/>
          <p:nvPr/>
        </p:nvPicPr>
        <p:blipFill rotWithShape="1">
          <a:blip r:embed="rId4">
            <a:alphaModFix/>
          </a:blip>
          <a:srcRect l="33340" r="37326" b="9690"/>
          <a:stretch/>
        </p:blipFill>
        <p:spPr>
          <a:xfrm>
            <a:off x="6706150" y="260900"/>
            <a:ext cx="5196816" cy="64500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7" name="Google Shape;167;g8bcb6da38a_1_2"/>
          <p:cNvSpPr txBox="1"/>
          <p:nvPr/>
        </p:nvSpPr>
        <p:spPr>
          <a:xfrm>
            <a:off x="199000" y="260900"/>
            <a:ext cx="6207300" cy="11868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 #3:</a:t>
            </a:r>
            <a:b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Breweries &amp; College Campuses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g8bcb6da38a_1_18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888"/>
            <a:ext cx="12191982" cy="6857991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g8bcb6da38a_1_18"/>
          <p:cNvSpPr txBox="1"/>
          <p:nvPr/>
        </p:nvSpPr>
        <p:spPr>
          <a:xfrm>
            <a:off x="6542425" y="260900"/>
            <a:ext cx="5377800" cy="49377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Are craft breweries likely to be within </a:t>
            </a:r>
            <a:r>
              <a:rPr lang="en-US" sz="2400" b="1">
                <a:solidFill>
                  <a:srgbClr val="134F5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 miles</a:t>
            </a: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of a college campus?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●"/>
            </a:pPr>
            <a:r>
              <a:rPr lang="en-US" sz="2400" b="1">
                <a:solidFill>
                  <a:srgbClr val="134F5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geopy module</a:t>
            </a:r>
            <a:endParaRPr sz="2400">
              <a:solidFill>
                <a:srgbClr val="990000"/>
              </a:solidFill>
              <a:highlight>
                <a:schemeClr val="l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Century Gothic"/>
              <a:buChar char="○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Calculate distance between two sets of coordinates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914400" marR="0" lvl="1" indent="-38100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2400"/>
              <a:buFont typeface="Century Gothic"/>
              <a:buChar char="○"/>
            </a:pPr>
            <a:r>
              <a:rPr lang="en-US" sz="2400" i="1">
                <a:latin typeface="Century Gothic"/>
                <a:ea typeface="Century Gothic"/>
                <a:cs typeface="Century Gothic"/>
                <a:sym typeface="Century Gothic"/>
              </a:rPr>
              <a:t>*Live coding</a:t>
            </a:r>
            <a:endParaRPr sz="2400" i="1"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262626"/>
              </a:buClr>
              <a:buSzPts val="2400"/>
              <a:buFont typeface="Century Gothic"/>
              <a:buChar char="●"/>
            </a:pPr>
            <a: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Quantitative view with a</a:t>
            </a:r>
            <a:br>
              <a:rPr lang="en-US" sz="24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2400" b="1">
                <a:solidFill>
                  <a:srgbClr val="134F5C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binned bar chart</a:t>
            </a:r>
            <a:endParaRPr sz="2400">
              <a:solidFill>
                <a:srgbClr val="134F5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4" name="Google Shape;174;g8bcb6da38a_1_18"/>
          <p:cNvSpPr txBox="1"/>
          <p:nvPr/>
        </p:nvSpPr>
        <p:spPr>
          <a:xfrm>
            <a:off x="199000" y="260900"/>
            <a:ext cx="6207300" cy="11868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 #3:</a:t>
            </a:r>
            <a:b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Breweries &amp; College Campuses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75" name="Google Shape;175;g8bcb6da38a_1_18"/>
          <p:cNvPicPr preferRelativeResize="0"/>
          <p:nvPr/>
        </p:nvPicPr>
        <p:blipFill rotWithShape="1">
          <a:blip r:embed="rId4">
            <a:alphaModFix/>
          </a:blip>
          <a:srcRect l="2959" t="4434" r="5965"/>
          <a:stretch/>
        </p:blipFill>
        <p:spPr>
          <a:xfrm>
            <a:off x="199000" y="1827425"/>
            <a:ext cx="6207300" cy="4342228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76" name="Google Shape;176;g8bcb6da38a_1_18"/>
          <p:cNvSpPr txBox="1"/>
          <p:nvPr/>
        </p:nvSpPr>
        <p:spPr>
          <a:xfrm>
            <a:off x="7067575" y="5470350"/>
            <a:ext cx="4327500" cy="699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mean: 3.56			min: 0.2	</a:t>
            </a:r>
            <a:endParaRPr sz="19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-US" sz="19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median: 2.95		max: 20.16</a:t>
            </a:r>
            <a:endParaRPr sz="19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g8b109b6a84_2_34" descr="abstract 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8888"/>
            <a:ext cx="12191982" cy="68579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g8b109b6a84_2_34"/>
          <p:cNvPicPr preferRelativeResize="0"/>
          <p:nvPr/>
        </p:nvPicPr>
        <p:blipFill rotWithShape="1">
          <a:blip r:embed="rId4">
            <a:alphaModFix/>
          </a:blip>
          <a:srcRect l="6393" t="29192" r="77986" b="38303"/>
          <a:stretch/>
        </p:blipFill>
        <p:spPr>
          <a:xfrm>
            <a:off x="230975" y="2206900"/>
            <a:ext cx="5632073" cy="411930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g8b109b6a84_2_34"/>
          <p:cNvSpPr txBox="1"/>
          <p:nvPr/>
        </p:nvSpPr>
        <p:spPr>
          <a:xfrm>
            <a:off x="230975" y="260900"/>
            <a:ext cx="5543400" cy="16224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rgbClr val="262626"/>
              </a:buClr>
              <a:buSzPts val="4000"/>
              <a:buFont typeface="Century Gothic"/>
              <a:buNone/>
            </a:pPr>
            <a: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Analysis #4:</a:t>
            </a:r>
            <a:b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en-US" sz="3000" b="1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Breweries &amp; Population Density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4" name="Google Shape;184;g8b109b6a84_2_34"/>
          <p:cNvSpPr txBox="1"/>
          <p:nvPr/>
        </p:nvSpPr>
        <p:spPr>
          <a:xfrm>
            <a:off x="6147325" y="337100"/>
            <a:ext cx="5915100" cy="6277200"/>
          </a:xfrm>
          <a:prstGeom prst="rect">
            <a:avLst/>
          </a:prstGeom>
          <a:solidFill>
            <a:srgbClr val="D9EAD3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41910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Century Gothic"/>
              <a:buChar char="●"/>
            </a:pPr>
            <a:r>
              <a:rPr lang="en-US" sz="30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Does population density influence brewery placement?</a:t>
            </a:r>
            <a:endParaRPr sz="3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41910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Century Gothic"/>
              <a:buChar char="●"/>
            </a:pPr>
            <a:r>
              <a:rPr lang="en-US" sz="30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Are breweries located in areas where there are more young adults? </a:t>
            </a:r>
            <a:endParaRPr sz="3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41910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Century Gothic"/>
              <a:buChar char="●"/>
            </a:pPr>
            <a:r>
              <a:rPr lang="en-US" sz="30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American Community Survey 5-Year Data (2009-2018)</a:t>
            </a:r>
            <a:endParaRPr sz="3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lvl="0" indent="-419100" algn="ctr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Century Gothic"/>
              <a:buChar char="●"/>
            </a:pPr>
            <a:r>
              <a:rPr lang="en-US" sz="3000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Grouped according to population density.</a:t>
            </a:r>
            <a:endParaRPr sz="2400">
              <a:solidFill>
                <a:srgbClr val="26262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avonVTI">
  <a:themeElements>
    <a:clrScheme name="FIVE">
      <a:dk1>
        <a:srgbClr val="000000"/>
      </a:dk1>
      <a:lt1>
        <a:srgbClr val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avonVTI">
  <a:themeElements>
    <a:clrScheme name="FIVE">
      <a:dk1>
        <a:srgbClr val="000000"/>
      </a:dk1>
      <a:lt1>
        <a:srgbClr val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1360</Words>
  <Application>Microsoft Office PowerPoint</Application>
  <PresentationFormat>Widescreen</PresentationFormat>
  <Paragraphs>166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Roboto</vt:lpstr>
      <vt:lpstr>Courier New</vt:lpstr>
      <vt:lpstr>Century Gothic</vt:lpstr>
      <vt:lpstr>Garamond</vt:lpstr>
      <vt:lpstr>SavonVTI</vt:lpstr>
      <vt:lpstr>SavonVTI</vt:lpstr>
      <vt:lpstr>GEORGIA BREWERIES</vt:lpstr>
      <vt:lpstr>MOTIVATIONS &amp; SUMMARY</vt:lpstr>
      <vt:lpstr>DATA CLEANUP &amp; EXPLORATION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Accuracy of Google places API  Malleability of Census Data  Size of Data Set  </vt:lpstr>
      <vt:lpstr>QUESTIONS  OPEN-FLOOR Q&amp;A WITH THE AUDIENCE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GEORGIA BREWERIES</dc:title>
  <cp:lastModifiedBy>Audrey Lawrence</cp:lastModifiedBy>
  <cp:revision>1</cp:revision>
  <dcterms:created xsi:type="dcterms:W3CDTF">2020-07-01T01:24:15Z</dcterms:created>
  <dcterms:modified xsi:type="dcterms:W3CDTF">2020-07-10T04:31:57Z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